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4"/>
  </p:notesMasterIdLst>
  <p:handoutMasterIdLst>
    <p:handoutMasterId r:id="rId15"/>
  </p:handoutMasterIdLst>
  <p:sldIdLst>
    <p:sldId id="268" r:id="rId2"/>
    <p:sldId id="259" r:id="rId3"/>
    <p:sldId id="260" r:id="rId4"/>
    <p:sldId id="261" r:id="rId5"/>
    <p:sldId id="278" r:id="rId6"/>
    <p:sldId id="279" r:id="rId7"/>
    <p:sldId id="280" r:id="rId8"/>
    <p:sldId id="274" r:id="rId9"/>
    <p:sldId id="275" r:id="rId10"/>
    <p:sldId id="276" r:id="rId11"/>
    <p:sldId id="277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3614F-BE34-4A9B-BF5A-22B90CAB728F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A1530-A61F-4E7B-BEE6-53DB30855D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3008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5CC2D-CAE9-4F81-99F9-C2F35B55CD56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BEEF5-D40B-4A01-BE78-F8681BFCC4B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174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BEEF5-D40B-4A01-BE78-F8681BFCC4B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9896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4AD92ED-72F0-4D9B-8502-8B9C8046B511}" type="datetimeFigureOut">
              <a:rPr lang="ru-RU" smtClean="0"/>
              <a:pPr/>
              <a:t>22.08.2015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ED5CCC-ABE7-4988-8BE1-CFF8A503771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1" descr="http://metodistsv.org/files/konkurs_prof/konkurs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3" y="1628800"/>
            <a:ext cx="8856983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endParaRPr lang="en-US" altLang="ru-RU" b="1" dirty="0" smtClean="0">
              <a:solidFill>
                <a:srgbClr val="7030A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ct val="0"/>
              </a:spcBef>
              <a:buNone/>
            </a:pPr>
            <a:r>
              <a:rPr lang="ru-RU" altLang="ru-RU" sz="1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Л.Н. </a:t>
            </a:r>
            <a:r>
              <a:rPr lang="ru-RU" altLang="ru-RU" sz="1800" b="1" dirty="0" err="1" smtClean="0">
                <a:solidFill>
                  <a:srgbClr val="7030A0"/>
                </a:solidFill>
                <a:latin typeface="Arial" charset="0"/>
                <a:cs typeface="Arial" charset="0"/>
              </a:rPr>
              <a:t>Карпунина</a:t>
            </a:r>
            <a:r>
              <a:rPr lang="ru-RU" altLang="ru-RU" sz="1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, методист </a:t>
            </a:r>
            <a:r>
              <a:rPr lang="en-US" altLang="ru-RU" sz="1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altLang="ru-RU" sz="1800" b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информационно-методического отдела Управления образования г. Казани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0811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Конкурсы профессионального мастерства 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как</a:t>
            </a:r>
            <a:r>
              <a:rPr lang="ru-RU" sz="2800" dirty="0" smtClean="0"/>
              <a:t> </a:t>
            </a:r>
            <a:r>
              <a:rPr lang="ru-RU" sz="2800" b="1" dirty="0" smtClean="0"/>
              <a:t>средство повышения уровня </a:t>
            </a:r>
            <a:br>
              <a:rPr lang="ru-RU" sz="2800" b="1" dirty="0" smtClean="0"/>
            </a:br>
            <a:r>
              <a:rPr lang="ru-RU" sz="2800" b="1" dirty="0" smtClean="0"/>
              <a:t>педагогической компетентности участников</a:t>
            </a:r>
            <a:br>
              <a:rPr lang="ru-RU" sz="2800" b="1" dirty="0" smtClean="0"/>
            </a:b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59363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143116"/>
          <a:ext cx="8415030" cy="439581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00264"/>
                <a:gridCol w="2286016"/>
                <a:gridCol w="2071702"/>
                <a:gridCol w="2057048"/>
              </a:tblGrid>
              <a:tr h="250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2014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2015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257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65361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Е.В </a:t>
                      </a:r>
                      <a:r>
                        <a:rPr lang="ru-RU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Сайфутдинова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(шк.177)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598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Вахитовский-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Номинация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Е.Б.Ингачева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(шк13)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м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Муравьева Д.Р (г.27)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257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7524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Кировский-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Валеева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А.А 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шк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32)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6101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Маркова О.В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.     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шк55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  <a:tr h="7524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номинация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М.Г.Соловьева шк.167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188" marR="67188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85720" y="357166"/>
            <a:ext cx="8229600" cy="1252728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Победители республиканского конкурса  «Классный руководитель года»</a:t>
            </a:r>
            <a:endParaRPr lang="ru-RU" sz="36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000238"/>
          <a:ext cx="8643998" cy="434700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92315"/>
                <a:gridCol w="1289017"/>
                <a:gridCol w="1137368"/>
                <a:gridCol w="1213193"/>
                <a:gridCol w="1213193"/>
                <a:gridCol w="1198780"/>
                <a:gridCol w="1000132"/>
              </a:tblGrid>
              <a:tr h="35530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2012г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2014г.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2015г.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48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Республи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канский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Республи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канский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Городской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Республи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канский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77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327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992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Вахитовский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Номин.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1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10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highlight>
                            <a:srgbClr val="FFFF00"/>
                          </a:highlight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7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Кировский-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7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3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051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Номин.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 место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Номин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Результативность участия в городском и республиканском конкурсе «Классный руководитель года» за 3 года</a:t>
            </a:r>
            <a:endParaRPr lang="ru-RU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348880"/>
            <a:ext cx="8856984" cy="3777283"/>
          </a:xfrm>
        </p:spPr>
        <p:txBody>
          <a:bodyPr>
            <a:noAutofit/>
          </a:bodyPr>
          <a:lstStyle/>
          <a:p>
            <a:pPr lvl="0" algn="ctr"/>
            <a:endParaRPr lang="ru-RU" sz="4000" dirty="0" smtClean="0"/>
          </a:p>
          <a:p>
            <a:pPr lvl="0" algn="ctr"/>
            <a:r>
              <a:rPr lang="ru-RU" sz="4000" smtClean="0"/>
              <a:t>Спасибо </a:t>
            </a:r>
            <a:r>
              <a:rPr lang="ru-RU" sz="4000" dirty="0" smtClean="0"/>
              <a:t>за внимание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5104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развитие активной жизненной позиции, коммуникативных способностей, стремления к самосовершенствованию, самопознанию, </a:t>
            </a:r>
            <a:r>
              <a:rPr lang="ru-RU" dirty="0" err="1"/>
              <a:t>самоактуализации</a:t>
            </a:r>
            <a:r>
              <a:rPr lang="ru-RU" dirty="0"/>
              <a:t>; </a:t>
            </a:r>
          </a:p>
          <a:p>
            <a:pPr lvl="0"/>
            <a:r>
              <a:rPr lang="ru-RU" dirty="0"/>
              <a:t>создание благоприятной мотивационной среды для профессионального развития педагогов; </a:t>
            </a:r>
          </a:p>
          <a:p>
            <a:pPr lvl="0"/>
            <a:r>
              <a:rPr lang="ru-RU" dirty="0"/>
              <a:t>внедрение новых педагогических технологий в муниципальную и региональную сферы образования; </a:t>
            </a:r>
          </a:p>
          <a:p>
            <a:pPr lvl="0"/>
            <a:r>
              <a:rPr lang="ru-RU" dirty="0"/>
              <a:t>замена административных методов оценки членов коллектива на объективные, основанные на результатах и результативности профессиональной деятельности; </a:t>
            </a:r>
          </a:p>
          <a:p>
            <a:pPr lvl="0"/>
            <a:r>
              <a:rPr lang="ru-RU" dirty="0"/>
              <a:t>повышение рейтинга не только отдельного педагога, но и учреждения в целом; </a:t>
            </a:r>
          </a:p>
          <a:p>
            <a:pPr lvl="0"/>
            <a:r>
              <a:rPr lang="ru-RU" dirty="0"/>
              <a:t>развитие компетенций педагогов, их творческого потенциала, приобщение к исследовательской деятельности и др.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12968" cy="125272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Положительные стороны конкурсов профессионального мастерства: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2334910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348880"/>
            <a:ext cx="8640959" cy="4176463"/>
          </a:xfrm>
        </p:spPr>
        <p:txBody>
          <a:bodyPr>
            <a:noAutofit/>
          </a:bodyPr>
          <a:lstStyle/>
          <a:p>
            <a:pPr lvl="0"/>
            <a:r>
              <a:rPr lang="ru-RU" sz="2600" dirty="0"/>
              <a:t>проблемы в организации трудового дня: учителю приходится уплотнять свой рабочий день и использовать массу личного времени для подготовки к конкурсу;</a:t>
            </a:r>
          </a:p>
          <a:p>
            <a:pPr lvl="0"/>
            <a:r>
              <a:rPr lang="ru-RU" sz="2600" dirty="0" err="1"/>
              <a:t>стрессовость</a:t>
            </a:r>
            <a:r>
              <a:rPr lang="ru-RU" sz="2600" dirty="0"/>
              <a:t>, напряженность ситуации, которая может принести не только признание и успех, но и неудачу;</a:t>
            </a:r>
          </a:p>
          <a:p>
            <a:pPr lvl="0"/>
            <a:r>
              <a:rPr lang="ru-RU" sz="2600" dirty="0"/>
              <a:t>негативное отношение к участникам конкурсов со стороны некоторых коллег, вместо создания атмосферы открытости, взаимопомощи и дружеского расположения. </a:t>
            </a:r>
          </a:p>
          <a:p>
            <a:pPr marL="0" indent="0">
              <a:buNone/>
            </a:pP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Издержки конкурсов </a:t>
            </a:r>
            <a:r>
              <a:rPr lang="ru-RU" b="1" dirty="0"/>
              <a:t>профессионального мастерства:</a:t>
            </a:r>
            <a:br>
              <a:rPr lang="ru-RU" b="1" dirty="0"/>
            </a:b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44685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владеющий на высоком уровне приемами и способами педагогической деятельности, </a:t>
            </a:r>
          </a:p>
          <a:p>
            <a:pPr lvl="0"/>
            <a:r>
              <a:rPr lang="ru-RU" dirty="0"/>
              <a:t>сознательно изменяющий и развивающий себя в ходе её осуществления,</a:t>
            </a:r>
          </a:p>
          <a:p>
            <a:pPr lvl="0"/>
            <a:r>
              <a:rPr lang="ru-RU" dirty="0"/>
              <a:t>вносящий свой индивидуальный творческий вклад в развитие педагогической науки и практики, </a:t>
            </a:r>
          </a:p>
          <a:p>
            <a:pPr lvl="0"/>
            <a:r>
              <a:rPr lang="ru-RU" dirty="0"/>
              <a:t>стимулирующий в обществе интерес к результатам своего труда.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Современный педагог </a:t>
            </a:r>
            <a:br>
              <a:rPr lang="ru-RU" b="1" dirty="0" smtClean="0"/>
            </a:br>
            <a:r>
              <a:rPr lang="ru-RU" b="1" dirty="0" smtClean="0"/>
              <a:t>– </a:t>
            </a:r>
            <a:r>
              <a:rPr lang="ru-RU" b="1" dirty="0"/>
              <a:t>это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xmlns="" val="419835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непрерывность </a:t>
            </a:r>
            <a:r>
              <a:rPr lang="ru-RU" dirty="0"/>
              <a:t>деятельности сторон, заинтересованных в развитии профессионализма педагога;</a:t>
            </a:r>
          </a:p>
          <a:p>
            <a:pPr lvl="0"/>
            <a:r>
              <a:rPr lang="ru-RU" dirty="0"/>
              <a:t>целостный подход к личности педагога, участвующего в конкурсах педагогического мастерства;</a:t>
            </a:r>
          </a:p>
          <a:p>
            <a:pPr lvl="0"/>
            <a:r>
              <a:rPr lang="ru-RU" dirty="0"/>
              <a:t>направленность динамики профессионального развития конкурсанта на формирование мотива достижения успеха в конкурсе и в </a:t>
            </a:r>
            <a:r>
              <a:rPr lang="ru-RU" dirty="0" err="1"/>
              <a:t>постконкурсный</a:t>
            </a:r>
            <a:r>
              <a:rPr lang="ru-RU" dirty="0"/>
              <a:t> период.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Научно-методическое </a:t>
            </a:r>
            <a:r>
              <a:rPr lang="ru-RU" sz="3200" b="1" dirty="0"/>
              <a:t>сопровождение </a:t>
            </a:r>
            <a:r>
              <a:rPr lang="ru-RU" sz="3200" b="1" dirty="0" smtClean="0"/>
              <a:t>педагога - участника конкурса предполагает: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71477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1" y="2348880"/>
            <a:ext cx="8640960" cy="4032448"/>
          </a:xfrm>
        </p:spPr>
        <p:txBody>
          <a:bodyPr>
            <a:normAutofit/>
          </a:bodyPr>
          <a:lstStyle/>
          <a:p>
            <a:r>
              <a:rPr lang="ru-RU" sz="2800" dirty="0"/>
              <a:t>прогнозирование дальнейшей деятельности </a:t>
            </a:r>
            <a:r>
              <a:rPr lang="ru-RU" sz="2800" dirty="0" smtClean="0"/>
              <a:t>педагога; </a:t>
            </a:r>
          </a:p>
          <a:p>
            <a:r>
              <a:rPr lang="ru-RU" sz="2800" dirty="0" smtClean="0"/>
              <a:t>возможная </a:t>
            </a:r>
            <a:r>
              <a:rPr lang="ru-RU" sz="2800" dirty="0"/>
              <a:t>перспектива изменений «Я»-</a:t>
            </a:r>
            <a:r>
              <a:rPr lang="ru-RU" sz="2800" dirty="0" smtClean="0"/>
              <a:t>концепции; </a:t>
            </a:r>
          </a:p>
          <a:p>
            <a:r>
              <a:rPr lang="ru-RU" sz="2800" dirty="0" smtClean="0"/>
              <a:t>утверждение </a:t>
            </a:r>
            <a:r>
              <a:rPr lang="ru-RU" sz="2800" dirty="0"/>
              <a:t>профессиональной </a:t>
            </a:r>
            <a:r>
              <a:rPr lang="ru-RU" sz="2800" dirty="0" smtClean="0"/>
              <a:t>позиции;</a:t>
            </a:r>
          </a:p>
          <a:p>
            <a:r>
              <a:rPr lang="ru-RU" sz="2800" dirty="0" smtClean="0"/>
              <a:t>более </a:t>
            </a:r>
            <a:r>
              <a:rPr lang="ru-RU" sz="2800" dirty="0"/>
              <a:t>глубокое осмысление личностных </a:t>
            </a:r>
            <a:r>
              <a:rPr lang="ru-RU" sz="2800" dirty="0" smtClean="0"/>
              <a:t>ценностей; </a:t>
            </a:r>
          </a:p>
          <a:p>
            <a:r>
              <a:rPr lang="ru-RU" sz="2800" dirty="0" smtClean="0"/>
              <a:t>необходимость </a:t>
            </a:r>
            <a:r>
              <a:rPr lang="ru-RU" sz="2800" dirty="0"/>
              <a:t>роста профессиональной успешности.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pPr lvl="0"/>
            <a:r>
              <a:rPr lang="ru-RU" sz="3200" b="1" dirty="0" smtClean="0"/>
              <a:t>Профессиональное развитие </a:t>
            </a:r>
            <a:r>
              <a:rPr lang="ru-RU" sz="3200" b="1" dirty="0"/>
              <a:t>конкурсанта </a:t>
            </a:r>
            <a:r>
              <a:rPr lang="ru-RU" sz="3200" b="1" dirty="0" smtClean="0"/>
              <a:t>в </a:t>
            </a:r>
            <a:r>
              <a:rPr lang="ru-RU" sz="3200" b="1" dirty="0" err="1"/>
              <a:t>постконкурсный</a:t>
            </a:r>
            <a:r>
              <a:rPr lang="ru-RU" sz="3200" b="1" dirty="0"/>
              <a:t> </a:t>
            </a:r>
            <a:r>
              <a:rPr lang="ru-RU" sz="3200" b="1" dirty="0" smtClean="0"/>
              <a:t>период: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26829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75466"/>
            <a:ext cx="8496943" cy="3849877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800" dirty="0" smtClean="0"/>
              <a:t>сохранение позитивного в приобретенной стратегии профессиональной деятельности конкурсанта; </a:t>
            </a:r>
          </a:p>
          <a:p>
            <a:pPr lvl="0"/>
            <a:r>
              <a:rPr lang="ru-RU" sz="2800" dirty="0" smtClean="0"/>
              <a:t>восполнение имеющегося дефицита знаний, в том числе, и в области преподаваемого предмета и обогащение методологического и технологического инструментария;</a:t>
            </a:r>
          </a:p>
          <a:p>
            <a:pPr lvl="0"/>
            <a:r>
              <a:rPr lang="ru-RU" sz="2800" dirty="0" smtClean="0"/>
              <a:t>корректировка </a:t>
            </a:r>
            <a:r>
              <a:rPr lang="ru-RU" sz="2800" dirty="0"/>
              <a:t>негативных профессиональных установок.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Научно-методическое сопровождение должно обеспечивать: 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xmlns="" val="3405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750987"/>
          <a:ext cx="8501121" cy="504748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735143"/>
                <a:gridCol w="1848070"/>
                <a:gridCol w="1845046"/>
                <a:gridCol w="2072862"/>
              </a:tblGrid>
              <a:tr h="2725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2012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2014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2015 г.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25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Авиастроительный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9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Ново-Савиновский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>
                          <a:latin typeface="Times New Roman" pitchFamily="18" charset="0"/>
                          <a:cs typeface="Times New Roman" pitchFamily="18" charset="0"/>
                        </a:rPr>
                        <a:t>Сайфутдинова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 Е.В. (шк.177)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 м (шк.177)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Галиуллина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Г.И.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(шк.9)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9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Вахитовский-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м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Ингачева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Е.Б.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(шк134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1 м (г.27)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257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Приволжский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9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Кировский-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 м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Валеева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А.А.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шк32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9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Московский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3 м </a:t>
                      </a:r>
                      <a:endParaRPr lang="ru-RU" sz="16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Маркова О.В.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шк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55)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9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Советский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cs typeface="Times New Roman" pitchFamily="18" charset="0"/>
                        </a:rPr>
                        <a:t>2 м (г8)</a:t>
                      </a:r>
                      <a:endParaRPr lang="ru-RU" sz="1600" b="1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Захарова Р.А.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>
                          <a:latin typeface="Times New Roman" pitchFamily="18" charset="0"/>
                          <a:cs typeface="Times New Roman" pitchFamily="18" charset="0"/>
                        </a:rPr>
                        <a:t>(шк79)</a:t>
                      </a:r>
                      <a:endParaRPr lang="ru-RU" sz="1600" b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Победители  городского  конкурса</a:t>
            </a:r>
            <a:br>
              <a:rPr lang="ru-RU" sz="3600" b="1" dirty="0" smtClean="0"/>
            </a:br>
            <a:r>
              <a:rPr lang="ru-RU" sz="3600" b="1" dirty="0" smtClean="0"/>
              <a:t>«Классный  руководитель  года</a:t>
            </a:r>
            <a:r>
              <a:rPr lang="ru-RU" sz="3600" dirty="0" smtClean="0"/>
              <a:t>»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2000240"/>
          <a:ext cx="8643996" cy="441375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071702"/>
                <a:gridCol w="2165284"/>
                <a:gridCol w="2203505"/>
                <a:gridCol w="2203505"/>
              </a:tblGrid>
              <a:tr h="4067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Район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/>
                        <a:t>2012 г.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2014 г.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2015 г.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Авиастроительный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Ново-Савиновский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Е.В </a:t>
                      </a:r>
                      <a:r>
                        <a:rPr lang="ru-RU" sz="1800" b="1" dirty="0" err="1"/>
                        <a:t>Сайфутдинова</a:t>
                      </a:r>
                      <a:r>
                        <a:rPr lang="ru-RU" sz="1800" b="1" dirty="0"/>
                        <a:t> шк.177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Вахитовский-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Е.Б.Ингачева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Шк13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 Муравьева Д.Р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 (г.27)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7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Приволжский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Кировский-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Миндубаева</a:t>
                      </a:r>
                      <a:r>
                        <a:rPr lang="ru-RU" sz="1800" b="1" dirty="0"/>
                        <a:t> А.Б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.(г 4)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Валеева</a:t>
                      </a:r>
                      <a:r>
                        <a:rPr lang="ru-RU" sz="1800" b="1" dirty="0"/>
                        <a:t> А.А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Шк</a:t>
                      </a:r>
                      <a:r>
                        <a:rPr lang="ru-RU" sz="1800" b="1" dirty="0"/>
                        <a:t> 32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Московский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Маркова О.В.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 шк55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52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Советский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/>
                        <a:t>М.Г.Соловьева шк.167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 Журавлева О.Г.(г8)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Захарова Р.А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/>
                        <a:t>Шк</a:t>
                      </a:r>
                      <a:r>
                        <a:rPr lang="ru-RU" sz="1800" b="1" dirty="0"/>
                        <a:t> 79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Победители  зональных  туров республиканского  конкурса</a:t>
            </a:r>
            <a:endParaRPr lang="ru-RU" sz="36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981</TotalTime>
  <Words>624</Words>
  <Application>Microsoft Office PowerPoint</Application>
  <PresentationFormat>Экран (4:3)</PresentationFormat>
  <Paragraphs>169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Конкурсы профессионального мастерства   как средство повышения уровня  педагогической компетентности участников </vt:lpstr>
      <vt:lpstr>Положительные стороны конкурсов профессионального мастерства: </vt:lpstr>
      <vt:lpstr>Издержки конкурсов профессионального мастерства: </vt:lpstr>
      <vt:lpstr>Современный педагог  – это специалист</vt:lpstr>
      <vt:lpstr>Научно-методическое сопровождение педагога - участника конкурса предполагает:</vt:lpstr>
      <vt:lpstr>Профессиональное развитие конкурсанта в постконкурсный период: </vt:lpstr>
      <vt:lpstr>Научно-методическое сопровождение должно обеспечивать:  </vt:lpstr>
      <vt:lpstr>Победители  городского  конкурса «Классный  руководитель  года»</vt:lpstr>
      <vt:lpstr>Победители  зональных  туров республиканского  конкурса</vt:lpstr>
      <vt:lpstr>Победители республиканского конкурса  «Классный руководитель года»</vt:lpstr>
      <vt:lpstr>Результативность участия в городском и республиканском конкурсе «Классный руководитель года» за 3 года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Конкурсы профессионального мастерства –  средство повышения уровня педагогической компетентности педагога.</dc:title>
  <dc:creator>Светлана Ивановна Курицина</dc:creator>
  <cp:lastModifiedBy>User</cp:lastModifiedBy>
  <cp:revision>72</cp:revision>
  <cp:lastPrinted>2014-03-25T13:57:41Z</cp:lastPrinted>
  <dcterms:created xsi:type="dcterms:W3CDTF">2014-03-24T05:47:55Z</dcterms:created>
  <dcterms:modified xsi:type="dcterms:W3CDTF">2015-08-22T10:05:41Z</dcterms:modified>
</cp:coreProperties>
</file>